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74" r:id="rId5"/>
    <p:sldId id="275" r:id="rId6"/>
    <p:sldId id="276" r:id="rId7"/>
    <p:sldId id="285" r:id="rId8"/>
    <p:sldId id="280" r:id="rId9"/>
    <p:sldId id="281" r:id="rId10"/>
    <p:sldId id="282" r:id="rId11"/>
    <p:sldId id="259" r:id="rId12"/>
    <p:sldId id="273" r:id="rId13"/>
    <p:sldId id="283" r:id="rId14"/>
    <p:sldId id="284" r:id="rId15"/>
    <p:sldId id="286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WORK\&#1040;&#1085;&#1072;&#1083;&#1080;&#1079;%20&#1052;&#1056;&#1053;\&#1062;&#1080;&#1092;&#1088;&#1099;%20&#1087;&#1086;%20&#1089;&#1090;&#1088;&#1074;&#1091;%20&#1074;%20&#1052;&#1057;&#105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WORK\&#1040;&#1085;&#1072;&#1083;&#1080;&#1079;%20&#1052;&#1056;&#1053;\&#1062;&#1080;&#1092;&#1088;&#1099;%20&#1087;&#1086;%20&#1089;&#1090;&#1088;&#1074;&#1091;%20&#1074;%20&#1052;&#1057;&#105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WORK\&#1052;&#1045;&#1044;&#1048;&#1040;&#1057;&#1058;\&#1056;&#1086;&#1089;&#1090;&#1062;&#1077;&#1085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WORK\&#1052;&#1045;&#1044;&#1048;&#1040;&#1057;&#1058;\&#1080;&#1090;&#1086;&#1075;_&#1088;&#1077;&#1072;&#1083;&#1080;&#1079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areaChart>
        <c:grouping val="stacked"/>
        <c:ser>
          <c:idx val="0"/>
          <c:order val="0"/>
          <c:tx>
            <c:strRef>
              <c:f>табл.!$M$21</c:f>
              <c:strCache>
                <c:ptCount val="1"/>
                <c:pt idx="0">
                  <c:v>пдм_эконом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табл.!$B$22:$B$37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табл.!$M$22:$M$37</c:f>
              <c:numCache>
                <c:formatCode>General</c:formatCode>
                <c:ptCount val="16"/>
                <c:pt idx="0">
                  <c:v>853.2</c:v>
                </c:pt>
                <c:pt idx="1">
                  <c:v>943.2</c:v>
                </c:pt>
                <c:pt idx="2">
                  <c:v>939.6</c:v>
                </c:pt>
                <c:pt idx="3">
                  <c:v>982.80000000000007</c:v>
                </c:pt>
                <c:pt idx="4">
                  <c:v>900</c:v>
                </c:pt>
                <c:pt idx="5">
                  <c:v>1260</c:v>
                </c:pt>
                <c:pt idx="6">
                  <c:v>1331.946000000001</c:v>
                </c:pt>
                <c:pt idx="7">
                  <c:v>1572.3719999999998</c:v>
                </c:pt>
                <c:pt idx="8">
                  <c:v>2115.828</c:v>
                </c:pt>
                <c:pt idx="9">
                  <c:v>1906.5600000000002</c:v>
                </c:pt>
                <c:pt idx="10">
                  <c:v>1925.748</c:v>
                </c:pt>
                <c:pt idx="11">
                  <c:v>2681.1161999999999</c:v>
                </c:pt>
                <c:pt idx="12">
                  <c:v>2737.3500000000022</c:v>
                </c:pt>
                <c:pt idx="13">
                  <c:v>3357.8999999999996</c:v>
                </c:pt>
                <c:pt idx="14">
                  <c:v>3548.07</c:v>
                </c:pt>
                <c:pt idx="15">
                  <c:v>3690</c:v>
                </c:pt>
              </c:numCache>
            </c:numRef>
          </c:val>
        </c:ser>
        <c:ser>
          <c:idx val="1"/>
          <c:order val="1"/>
          <c:tx>
            <c:strRef>
              <c:f>табл.!$N$21</c:f>
              <c:strCache>
                <c:ptCount val="1"/>
                <c:pt idx="0">
                  <c:v>мск_эконом</c:v>
                </c:pt>
              </c:strCache>
            </c:strRef>
          </c:tx>
          <c:cat>
            <c:numRef>
              <c:f>табл.!$B$22:$B$37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табл.!$N$22:$N$37</c:f>
              <c:numCache>
                <c:formatCode>General</c:formatCode>
                <c:ptCount val="16"/>
                <c:pt idx="0">
                  <c:v>1800</c:v>
                </c:pt>
                <c:pt idx="1">
                  <c:v>1850</c:v>
                </c:pt>
                <c:pt idx="2">
                  <c:v>1900</c:v>
                </c:pt>
                <c:pt idx="3">
                  <c:v>1850</c:v>
                </c:pt>
                <c:pt idx="4">
                  <c:v>1750</c:v>
                </c:pt>
                <c:pt idx="5">
                  <c:v>1850</c:v>
                </c:pt>
                <c:pt idx="6">
                  <c:v>2082.2725</c:v>
                </c:pt>
                <c:pt idx="7">
                  <c:v>1889.0899999999997</c:v>
                </c:pt>
                <c:pt idx="8">
                  <c:v>1919.28</c:v>
                </c:pt>
                <c:pt idx="9">
                  <c:v>1430.0936999999999</c:v>
                </c:pt>
                <c:pt idx="10">
                  <c:v>1854.1339999999998</c:v>
                </c:pt>
                <c:pt idx="11">
                  <c:v>1740.8119999999999</c:v>
                </c:pt>
                <c:pt idx="12">
                  <c:v>1282.78</c:v>
                </c:pt>
                <c:pt idx="13">
                  <c:v>680</c:v>
                </c:pt>
                <c:pt idx="14">
                  <c:v>650</c:v>
                </c:pt>
                <c:pt idx="15">
                  <c:v>720</c:v>
                </c:pt>
              </c:numCache>
            </c:numRef>
          </c:val>
        </c:ser>
        <c:ser>
          <c:idx val="2"/>
          <c:order val="2"/>
          <c:tx>
            <c:strRef>
              <c:f>табл.!$O$21</c:f>
              <c:strCache>
                <c:ptCount val="1"/>
                <c:pt idx="0">
                  <c:v>мск_прочее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табл.!$B$22:$B$37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табл.!$O$22:$O$37</c:f>
              <c:numCache>
                <c:formatCode>General</c:formatCode>
                <c:ptCount val="16"/>
                <c:pt idx="0">
                  <c:v>116.20000000000006</c:v>
                </c:pt>
                <c:pt idx="1">
                  <c:v>213.59999999999991</c:v>
                </c:pt>
                <c:pt idx="2">
                  <c:v>183.70000000000022</c:v>
                </c:pt>
                <c:pt idx="3">
                  <c:v>793.5</c:v>
                </c:pt>
                <c:pt idx="4">
                  <c:v>498.30000000000018</c:v>
                </c:pt>
                <c:pt idx="5">
                  <c:v>631.59999999999991</c:v>
                </c:pt>
                <c:pt idx="6">
                  <c:v>789.82749999999749</c:v>
                </c:pt>
                <c:pt idx="7">
                  <c:v>809.61000000000013</c:v>
                </c:pt>
                <c:pt idx="8">
                  <c:v>1279.5200000000002</c:v>
                </c:pt>
                <c:pt idx="9">
                  <c:v>1568.0063000000002</c:v>
                </c:pt>
                <c:pt idx="10">
                  <c:v>1288.4660000000001</c:v>
                </c:pt>
                <c:pt idx="11">
                  <c:v>1260.5880000000004</c:v>
                </c:pt>
                <c:pt idx="12">
                  <c:v>786.22</c:v>
                </c:pt>
                <c:pt idx="13">
                  <c:v>224</c:v>
                </c:pt>
                <c:pt idx="14">
                  <c:v>441</c:v>
                </c:pt>
                <c:pt idx="15">
                  <c:v>414</c:v>
                </c:pt>
              </c:numCache>
            </c:numRef>
          </c:val>
        </c:ser>
        <c:ser>
          <c:idx val="3"/>
          <c:order val="3"/>
          <c:tx>
            <c:strRef>
              <c:f>табл.!$P$21</c:f>
              <c:strCache>
                <c:ptCount val="1"/>
                <c:pt idx="0">
                  <c:v>пдм_прочее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numRef>
              <c:f>табл.!$B$22:$B$37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табл.!$P$22:$P$37</c:f>
              <c:numCache>
                <c:formatCode>General</c:formatCode>
                <c:ptCount val="16"/>
                <c:pt idx="0">
                  <c:v>1431.48</c:v>
                </c:pt>
                <c:pt idx="1">
                  <c:v>1582.48</c:v>
                </c:pt>
                <c:pt idx="2">
                  <c:v>1576.44</c:v>
                </c:pt>
                <c:pt idx="3">
                  <c:v>1648.92</c:v>
                </c:pt>
                <c:pt idx="4">
                  <c:v>1620</c:v>
                </c:pt>
                <c:pt idx="5">
                  <c:v>1444</c:v>
                </c:pt>
                <c:pt idx="6">
                  <c:v>1944.8593999999994</c:v>
                </c:pt>
                <c:pt idx="7">
                  <c:v>2410.3908000000001</c:v>
                </c:pt>
                <c:pt idx="8">
                  <c:v>3392.5891999999999</c:v>
                </c:pt>
                <c:pt idx="9">
                  <c:v>3198.7839999999997</c:v>
                </c:pt>
                <c:pt idx="10">
                  <c:v>4365.6772000000001</c:v>
                </c:pt>
                <c:pt idx="11">
                  <c:v>4931.7721800000008</c:v>
                </c:pt>
                <c:pt idx="12">
                  <c:v>4888.915</c:v>
                </c:pt>
                <c:pt idx="13">
                  <c:v>4506.3100000000004</c:v>
                </c:pt>
                <c:pt idx="14">
                  <c:v>3827.1229999999987</c:v>
                </c:pt>
                <c:pt idx="15">
                  <c:v>4141</c:v>
                </c:pt>
              </c:numCache>
            </c:numRef>
          </c:val>
        </c:ser>
        <c:axId val="99399936"/>
        <c:axId val="99852288"/>
      </c:areaChart>
      <c:catAx>
        <c:axId val="99399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9852288"/>
        <c:crosses val="autoZero"/>
        <c:auto val="1"/>
        <c:lblAlgn val="ctr"/>
        <c:lblOffset val="100"/>
      </c:catAx>
      <c:valAx>
        <c:axId val="9985228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399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364272102973435"/>
          <c:y val="0.52001728044863949"/>
          <c:w val="0.17635726321413708"/>
          <c:h val="0.3187290358753728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areaChart>
        <c:grouping val="stacked"/>
        <c:ser>
          <c:idx val="0"/>
          <c:order val="0"/>
          <c:tx>
            <c:strRef>
              <c:f>табл.!$M$21</c:f>
              <c:strCache>
                <c:ptCount val="1"/>
                <c:pt idx="0">
                  <c:v>пдм_эконом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табл.!$B$22:$B$37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табл.!$M$22:$M$37</c:f>
              <c:numCache>
                <c:formatCode>General</c:formatCode>
                <c:ptCount val="16"/>
                <c:pt idx="0">
                  <c:v>853.2</c:v>
                </c:pt>
                <c:pt idx="1">
                  <c:v>943.2</c:v>
                </c:pt>
                <c:pt idx="2">
                  <c:v>939.6</c:v>
                </c:pt>
                <c:pt idx="3">
                  <c:v>982.80000000000007</c:v>
                </c:pt>
                <c:pt idx="4">
                  <c:v>900</c:v>
                </c:pt>
                <c:pt idx="5">
                  <c:v>1260</c:v>
                </c:pt>
                <c:pt idx="6">
                  <c:v>1331.946000000001</c:v>
                </c:pt>
                <c:pt idx="7">
                  <c:v>1572.3719999999998</c:v>
                </c:pt>
                <c:pt idx="8">
                  <c:v>2115.828</c:v>
                </c:pt>
                <c:pt idx="9">
                  <c:v>1906.5600000000002</c:v>
                </c:pt>
                <c:pt idx="10">
                  <c:v>1925.748</c:v>
                </c:pt>
                <c:pt idx="11">
                  <c:v>2681.1161999999999</c:v>
                </c:pt>
                <c:pt idx="12">
                  <c:v>2737.3500000000022</c:v>
                </c:pt>
                <c:pt idx="13">
                  <c:v>3357.8999999999996</c:v>
                </c:pt>
                <c:pt idx="14">
                  <c:v>3548.07</c:v>
                </c:pt>
                <c:pt idx="15">
                  <c:v>3690</c:v>
                </c:pt>
              </c:numCache>
            </c:numRef>
          </c:val>
        </c:ser>
        <c:ser>
          <c:idx val="1"/>
          <c:order val="1"/>
          <c:tx>
            <c:strRef>
              <c:f>табл.!$N$21</c:f>
              <c:strCache>
                <c:ptCount val="1"/>
                <c:pt idx="0">
                  <c:v>мск_эконом</c:v>
                </c:pt>
              </c:strCache>
            </c:strRef>
          </c:tx>
          <c:cat>
            <c:numRef>
              <c:f>табл.!$B$22:$B$37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табл.!$N$22:$N$37</c:f>
              <c:numCache>
                <c:formatCode>General</c:formatCode>
                <c:ptCount val="16"/>
                <c:pt idx="0">
                  <c:v>1800</c:v>
                </c:pt>
                <c:pt idx="1">
                  <c:v>1850</c:v>
                </c:pt>
                <c:pt idx="2">
                  <c:v>1900</c:v>
                </c:pt>
                <c:pt idx="3">
                  <c:v>1850</c:v>
                </c:pt>
                <c:pt idx="4">
                  <c:v>1750</c:v>
                </c:pt>
                <c:pt idx="5">
                  <c:v>1850</c:v>
                </c:pt>
                <c:pt idx="6">
                  <c:v>2082.2725</c:v>
                </c:pt>
                <c:pt idx="7">
                  <c:v>1889.0899999999997</c:v>
                </c:pt>
                <c:pt idx="8">
                  <c:v>1919.28</c:v>
                </c:pt>
                <c:pt idx="9">
                  <c:v>1430.0936999999999</c:v>
                </c:pt>
                <c:pt idx="10">
                  <c:v>1854.1339999999998</c:v>
                </c:pt>
                <c:pt idx="11">
                  <c:v>1740.8119999999999</c:v>
                </c:pt>
                <c:pt idx="12">
                  <c:v>1282.78</c:v>
                </c:pt>
                <c:pt idx="13">
                  <c:v>680</c:v>
                </c:pt>
                <c:pt idx="14">
                  <c:v>650</c:v>
                </c:pt>
                <c:pt idx="15">
                  <c:v>720</c:v>
                </c:pt>
              </c:numCache>
            </c:numRef>
          </c:val>
        </c:ser>
        <c:axId val="73888512"/>
        <c:axId val="73890048"/>
      </c:areaChart>
      <c:catAx>
        <c:axId val="73888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3890048"/>
        <c:crosses val="autoZero"/>
        <c:auto val="1"/>
        <c:lblAlgn val="ctr"/>
        <c:lblOffset val="100"/>
      </c:catAx>
      <c:valAx>
        <c:axId val="7389004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3888512"/>
        <c:crosses val="autoZero"/>
        <c:crossBetween val="midCat"/>
        <c:majorUnit val="1500"/>
      </c:valAx>
    </c:plotArea>
    <c:legend>
      <c:legendPos val="r"/>
      <c:layout>
        <c:manualLayout>
          <c:xMode val="edge"/>
          <c:yMode val="edge"/>
          <c:x val="0.81467916823214659"/>
          <c:y val="0.3736131536519533"/>
          <c:w val="0.17635726321413708"/>
          <c:h val="0.3187290358753728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52578417118944"/>
          <c:y val="0.1491843673650004"/>
          <c:w val="0.76147467832491744"/>
          <c:h val="0.70347943922148581"/>
        </c:manualLayout>
      </c:layout>
      <c:scatterChart>
        <c:scatterStyle val="smoothMarker"/>
        <c:ser>
          <c:idx val="0"/>
          <c:order val="0"/>
          <c:tx>
            <c:strRef>
              <c:f>Лист1!$C$1</c:f>
              <c:strCache>
                <c:ptCount val="1"/>
                <c:pt idx="0">
                  <c:v>ср.цена, руб./м.</c:v>
                </c:pt>
              </c:strCache>
            </c:strRef>
          </c:tx>
          <c:xVal>
            <c:numRef>
              <c:f>Лист1!$A$2:$A$20</c:f>
              <c:numCache>
                <c:formatCode>dd/mm/yyyy</c:formatCode>
                <c:ptCount val="19"/>
                <c:pt idx="0">
                  <c:v>40544</c:v>
                </c:pt>
                <c:pt idx="1">
                  <c:v>40574</c:v>
                </c:pt>
                <c:pt idx="2">
                  <c:v>40602</c:v>
                </c:pt>
                <c:pt idx="3">
                  <c:v>40637</c:v>
                </c:pt>
                <c:pt idx="4">
                  <c:v>40665</c:v>
                </c:pt>
                <c:pt idx="5">
                  <c:v>40700</c:v>
                </c:pt>
                <c:pt idx="6">
                  <c:v>40728</c:v>
                </c:pt>
                <c:pt idx="7">
                  <c:v>40756</c:v>
                </c:pt>
                <c:pt idx="8">
                  <c:v>40791</c:v>
                </c:pt>
                <c:pt idx="9">
                  <c:v>40819</c:v>
                </c:pt>
                <c:pt idx="10">
                  <c:v>40847</c:v>
                </c:pt>
                <c:pt idx="11">
                  <c:v>40882</c:v>
                </c:pt>
                <c:pt idx="12">
                  <c:v>40918</c:v>
                </c:pt>
                <c:pt idx="13">
                  <c:v>40945</c:v>
                </c:pt>
                <c:pt idx="14">
                  <c:v>40973</c:v>
                </c:pt>
                <c:pt idx="15">
                  <c:v>41001</c:v>
                </c:pt>
                <c:pt idx="16">
                  <c:v>41036</c:v>
                </c:pt>
                <c:pt idx="17">
                  <c:v>41064</c:v>
                </c:pt>
                <c:pt idx="18">
                  <c:v>41092</c:v>
                </c:pt>
              </c:numCache>
            </c:numRef>
          </c:xVal>
          <c:yVal>
            <c:numRef>
              <c:f>Лист1!$C$2:$C$20</c:f>
              <c:numCache>
                <c:formatCode>General</c:formatCode>
                <c:ptCount val="19"/>
                <c:pt idx="1">
                  <c:v>59813.125556241386</c:v>
                </c:pt>
                <c:pt idx="2">
                  <c:v>59981.551080583115</c:v>
                </c:pt>
                <c:pt idx="3">
                  <c:v>60444</c:v>
                </c:pt>
                <c:pt idx="4">
                  <c:v>60780.028469203186</c:v>
                </c:pt>
                <c:pt idx="5">
                  <c:v>61474.960676041992</c:v>
                </c:pt>
                <c:pt idx="6">
                  <c:v>61943.179941381175</c:v>
                </c:pt>
                <c:pt idx="7">
                  <c:v>62767.44948680987</c:v>
                </c:pt>
                <c:pt idx="8">
                  <c:v>63755.421091912584</c:v>
                </c:pt>
                <c:pt idx="9">
                  <c:v>63805.776450522535</c:v>
                </c:pt>
                <c:pt idx="10">
                  <c:v>65770.911383707178</c:v>
                </c:pt>
                <c:pt idx="11">
                  <c:v>65373.45214154994</c:v>
                </c:pt>
                <c:pt idx="12">
                  <c:v>65805.625943608407</c:v>
                </c:pt>
                <c:pt idx="13">
                  <c:v>67267.887364533424</c:v>
                </c:pt>
                <c:pt idx="14">
                  <c:v>69962.22724774231</c:v>
                </c:pt>
                <c:pt idx="15">
                  <c:v>71319.835445642006</c:v>
                </c:pt>
                <c:pt idx="16">
                  <c:v>72123.91566513099</c:v>
                </c:pt>
                <c:pt idx="17">
                  <c:v>72475.669042389025</c:v>
                </c:pt>
                <c:pt idx="18">
                  <c:v>73177.603447331421</c:v>
                </c:pt>
              </c:numCache>
            </c:numRef>
          </c:yVal>
          <c:smooth val="1"/>
        </c:ser>
        <c:axId val="98060160"/>
        <c:axId val="98061696"/>
      </c:scatterChart>
      <c:scatterChart>
        <c:scatterStyle val="smoothMarker"/>
        <c:ser>
          <c:idx val="1"/>
          <c:order val="1"/>
          <c:tx>
            <c:strRef>
              <c:f>Лист1!$G$1</c:f>
              <c:strCache>
                <c:ptCount val="1"/>
                <c:pt idx="0">
                  <c:v>индекс предложения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dash"/>
            </a:ln>
            <a:effectLst>
              <a:innerShdw blurRad="114300">
                <a:prstClr val="black"/>
              </a:innerShdw>
            </a:effectLst>
          </c:spPr>
          <c:marker>
            <c:symbol val="circle"/>
            <c:size val="4"/>
          </c:marker>
          <c:xVal>
            <c:numRef>
              <c:f>Лист1!$A$2:$A$20</c:f>
              <c:numCache>
                <c:formatCode>dd/mm/yyyy</c:formatCode>
                <c:ptCount val="19"/>
                <c:pt idx="0">
                  <c:v>40544</c:v>
                </c:pt>
                <c:pt idx="1">
                  <c:v>40574</c:v>
                </c:pt>
                <c:pt idx="2">
                  <c:v>40602</c:v>
                </c:pt>
                <c:pt idx="3">
                  <c:v>40637</c:v>
                </c:pt>
                <c:pt idx="4">
                  <c:v>40665</c:v>
                </c:pt>
                <c:pt idx="5">
                  <c:v>40700</c:v>
                </c:pt>
                <c:pt idx="6">
                  <c:v>40728</c:v>
                </c:pt>
                <c:pt idx="7">
                  <c:v>40756</c:v>
                </c:pt>
                <c:pt idx="8">
                  <c:v>40791</c:v>
                </c:pt>
                <c:pt idx="9">
                  <c:v>40819</c:v>
                </c:pt>
                <c:pt idx="10">
                  <c:v>40847</c:v>
                </c:pt>
                <c:pt idx="11">
                  <c:v>40882</c:v>
                </c:pt>
                <c:pt idx="12">
                  <c:v>40918</c:v>
                </c:pt>
                <c:pt idx="13">
                  <c:v>40945</c:v>
                </c:pt>
                <c:pt idx="14">
                  <c:v>40973</c:v>
                </c:pt>
                <c:pt idx="15">
                  <c:v>41001</c:v>
                </c:pt>
                <c:pt idx="16">
                  <c:v>41036</c:v>
                </c:pt>
                <c:pt idx="17">
                  <c:v>41064</c:v>
                </c:pt>
                <c:pt idx="18">
                  <c:v>41092</c:v>
                </c:pt>
              </c:numCache>
            </c:numRef>
          </c:xVal>
          <c:yVal>
            <c:numRef>
              <c:f>Лист1!$G$2:$G$20</c:f>
              <c:numCache>
                <c:formatCode>General</c:formatCode>
                <c:ptCount val="19"/>
                <c:pt idx="1">
                  <c:v>1</c:v>
                </c:pt>
                <c:pt idx="2">
                  <c:v>1.1739534968997691</c:v>
                </c:pt>
                <c:pt idx="3">
                  <c:v>1.2592997168780138</c:v>
                </c:pt>
                <c:pt idx="4">
                  <c:v>1.1879597436742353</c:v>
                </c:pt>
                <c:pt idx="5">
                  <c:v>1.1769501091872869</c:v>
                </c:pt>
                <c:pt idx="6">
                  <c:v>1.2566835426457701</c:v>
                </c:pt>
                <c:pt idx="7">
                  <c:v>1.2957463873915098</c:v>
                </c:pt>
                <c:pt idx="8">
                  <c:v>1.2426106927970588</c:v>
                </c:pt>
                <c:pt idx="9">
                  <c:v>1.230961833270539</c:v>
                </c:pt>
                <c:pt idx="10">
                  <c:v>1.2571765267139341</c:v>
                </c:pt>
                <c:pt idx="11">
                  <c:v>1.3900936171905676</c:v>
                </c:pt>
                <c:pt idx="12">
                  <c:v>1.3353551388672373</c:v>
                </c:pt>
                <c:pt idx="13">
                  <c:v>1.2877334029964878</c:v>
                </c:pt>
                <c:pt idx="14">
                  <c:v>1.1947050631377585</c:v>
                </c:pt>
                <c:pt idx="15">
                  <c:v>1.2102594185199358</c:v>
                </c:pt>
                <c:pt idx="16">
                  <c:v>1.381763379796324</c:v>
                </c:pt>
                <c:pt idx="17">
                  <c:v>1.4538618156039473</c:v>
                </c:pt>
                <c:pt idx="18">
                  <c:v>1.4641894558456718</c:v>
                </c:pt>
              </c:numCache>
            </c:numRef>
          </c:yVal>
          <c:smooth val="1"/>
        </c:ser>
        <c:axId val="98069504"/>
        <c:axId val="98067968"/>
      </c:scatterChart>
      <c:valAx>
        <c:axId val="98060160"/>
        <c:scaling>
          <c:orientation val="minMax"/>
        </c:scaling>
        <c:axPos val="b"/>
        <c:numFmt formatCode="[$-419]mmmm\ yyyy;@" sourceLinked="0"/>
        <c:maj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ru-RU"/>
          </a:p>
        </c:txPr>
        <c:crossAx val="98061696"/>
        <c:crosses val="autoZero"/>
        <c:crossBetween val="midCat"/>
      </c:valAx>
      <c:valAx>
        <c:axId val="98061696"/>
        <c:scaling>
          <c:orientation val="minMax"/>
          <c:min val="550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Цена, руб./кв.метр</a:t>
                </a:r>
              </a:p>
            </c:rich>
          </c:tx>
          <c:layout/>
        </c:title>
        <c:numFmt formatCode="#,##0" sourceLinked="0"/>
        <c:maj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98060160"/>
        <c:crosses val="autoZero"/>
        <c:crossBetween val="midCat"/>
      </c:valAx>
      <c:valAx>
        <c:axId val="98067968"/>
        <c:scaling>
          <c:orientation val="minMax"/>
          <c:min val="0.8"/>
        </c:scaling>
        <c:axPos val="r"/>
        <c:numFmt formatCode="General" sourceLinked="1"/>
        <c:tickLblPos val="nextTo"/>
        <c:crossAx val="98069504"/>
        <c:crosses val="max"/>
        <c:crossBetween val="midCat"/>
      </c:valAx>
      <c:valAx>
        <c:axId val="98069504"/>
        <c:scaling>
          <c:orientation val="minMax"/>
        </c:scaling>
        <c:delete val="1"/>
        <c:axPos val="b"/>
        <c:numFmt formatCode="dd/mm/yyyy" sourceLinked="1"/>
        <c:tickLblPos val="nextTo"/>
        <c:crossAx val="980679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227658580646313"/>
          <c:y val="1.7344128485487685E-2"/>
          <c:w val="0.37634400680162861"/>
          <c:h val="0.1493625826465533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8"/>
  <c:chart>
    <c:title>
      <c:tx>
        <c:rich>
          <a:bodyPr/>
          <a:lstStyle/>
          <a:p>
            <a:pPr>
              <a:defRPr/>
            </a:pPr>
            <a:r>
              <a:rPr lang="ru-RU" sz="1100" b="1" i="0" u="none" strike="noStrike" baseline="0"/>
              <a:t>Динамика процента помесячной реализации новостроек Подмосковья в 2012г. (по контрольной выборке 1</a:t>
            </a:r>
            <a:r>
              <a:rPr lang="en-US" sz="1100" b="1" i="0" u="none" strike="noStrike" baseline="0"/>
              <a:t>3</a:t>
            </a:r>
            <a:r>
              <a:rPr lang="ru-RU" sz="1100" b="1" i="0" u="none" strike="noStrike" baseline="0"/>
              <a:t> объектов)</a:t>
            </a:r>
            <a:endParaRPr lang="ru-RU" sz="11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Лист1!$A$3:$A$9</c:f>
              <c:strCache>
                <c:ptCount val="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</c:strCache>
            </c:strRef>
          </c:cat>
          <c:val>
            <c:numRef>
              <c:f>Лист1!$AG$3:$AG$9</c:f>
              <c:numCache>
                <c:formatCode>0.0%</c:formatCode>
                <c:ptCount val="7"/>
                <c:pt idx="0">
                  <c:v>0.12561576354679804</c:v>
                </c:pt>
                <c:pt idx="1">
                  <c:v>0.13796275005748518</c:v>
                </c:pt>
                <c:pt idx="2">
                  <c:v>0.14207240948813984</c:v>
                </c:pt>
                <c:pt idx="3">
                  <c:v>0.12088477366255169</c:v>
                </c:pt>
                <c:pt idx="4">
                  <c:v>6.5017848036715981E-2</c:v>
                </c:pt>
                <c:pt idx="5">
                  <c:v>7.7595628415300599E-2</c:v>
                </c:pt>
                <c:pt idx="6">
                  <c:v>0.10409993593850124</c:v>
                </c:pt>
              </c:numCache>
            </c:numRef>
          </c:val>
        </c:ser>
        <c:shape val="cylinder"/>
        <c:axId val="98204288"/>
        <c:axId val="98210176"/>
        <c:axId val="0"/>
      </c:bar3DChart>
      <c:catAx>
        <c:axId val="98204288"/>
        <c:scaling>
          <c:orientation val="minMax"/>
        </c:scaling>
        <c:axPos val="b"/>
        <c:majorTickMark val="none"/>
        <c:tickLblPos val="nextTo"/>
        <c:crossAx val="98210176"/>
        <c:crosses val="autoZero"/>
        <c:auto val="1"/>
        <c:lblAlgn val="ctr"/>
        <c:lblOffset val="100"/>
      </c:catAx>
      <c:valAx>
        <c:axId val="98210176"/>
        <c:scaling>
          <c:orientation val="minMax"/>
          <c:max val="0.2"/>
        </c:scaling>
        <c:axPos val="l"/>
        <c:majorGridlines/>
        <c:numFmt formatCode="0.0%" sourceLinked="1"/>
        <c:majorTickMark val="none"/>
        <c:tickLblPos val="nextTo"/>
        <c:crossAx val="98204288"/>
        <c:crosses val="autoZero"/>
        <c:crossBetween val="between"/>
      </c:valAx>
      <c:spPr>
        <a:solidFill>
          <a:schemeClr val="accent4">
            <a:lumMod val="75000"/>
          </a:schemeClr>
        </a:solidFill>
      </c:spPr>
    </c:plotArea>
    <c:plotVisOnly val="1"/>
  </c:chart>
  <c:spPr>
    <a:solidFill>
      <a:schemeClr val="accent4">
        <a:lumMod val="75000"/>
      </a:schemeClr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259563-4031-40A7-B434-A213B61BA45C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1A5EFA-5594-45CF-B559-F0C281221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F45A2-D04F-443A-8981-63602D3305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FB64C-76F7-40F0-8E91-674EFD26C4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0F047-1F12-4E8C-B932-11D9F137C1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6D593-426D-4311-808E-FD76761BE9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ADDF9-DABC-4846-8B52-B0F4309A756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063B1-D2C7-4378-B07F-B6BE65274FA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E6715-178A-49C0-A751-F6574E9A74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8A674-23B8-4E21-998E-24CFEEC10C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942E28-33F4-423C-BAD0-AF8FBF8CFB4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3ECCC-DC04-4EEE-8718-954F379F5D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90F50-1373-422A-AC3C-0A315226CE0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213A3F-C84F-424B-AF68-31A4A6E4FD4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0FC76-C6F5-44C5-8C1B-ED99A363F5C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C0A7C3-ACC3-455A-AAF3-BEAAE08D015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A0E05-683E-4955-8A25-8859C1CE007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1C311-D1F3-4C6C-9895-9597AFF34DF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E59F-B938-410B-9816-46042D241AD9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C823-F014-47BD-88BE-0E28528B8C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3753-05CE-4A46-A31F-5D2F50149A1C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518C-4FAB-4B47-875F-A4596544A0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CB8A-574C-4F24-BB9D-AAB816BDB44B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A31B-A298-4BED-B84C-9EAD13DD36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9FF2-0D6F-4DED-988B-C89368F37E2C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B83B-C2E6-493C-8B06-BE040EC74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6CBC-9317-4DB1-B357-30FD119CF1C1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5F44-FBCF-4155-BD9C-93510D0E7D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A389-33C3-41CF-B5FA-0A0F571E5916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8373-CA03-4EF8-9752-585B03ABF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4DE6-B44C-4ED2-9D7C-64EAAFD7D5BA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F8F3-0EE8-4FDE-82DC-00BDDBD3DF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905A-FEE8-4EEF-B674-304051716946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138E8-D718-4EF4-8446-028B02AB80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19C0-4684-4927-AD8B-032438AC005F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3DDC-1048-490C-BB99-E07B8A931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2191-9C15-43CD-843E-9D3E2E793B7E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CEB7-AC71-4937-8F3E-C6A5E69E9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91A3-CA2A-449C-A158-7D5567EE422B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19BEA-78F8-4845-945D-99EA3F0AB8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F54D77-C142-4E30-85D3-DB7C54D540C7}" type="datetimeFigureOut">
              <a:rPr lang="ru-RU"/>
              <a:pPr>
                <a:defRPr/>
              </a:pPr>
              <a:t>29.08.2012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7FF51-A146-4B2B-8C23-F0AC8D692E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90128" y="-339419"/>
            <a:ext cx="9524257" cy="7536839"/>
          </a:xfrm>
          <a:prstGeom prst="roundRect">
            <a:avLst>
              <a:gd name="adj" fmla="val 859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flipH="1">
            <a:off x="153988" y="142875"/>
            <a:ext cx="2994025" cy="1095375"/>
          </a:xfrm>
          <a:prstGeom prst="rect">
            <a:avLst/>
          </a:prstGeom>
          <a:gradFill rotWithShape="0">
            <a:gsLst>
              <a:gs pos="0">
                <a:srgbClr val="DDD8C2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7F7F7F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lIns="274320" tIns="274320" rIns="274320" bIns="274320"/>
          <a:lstStyle/>
          <a:p>
            <a:pPr algn="ctr">
              <a:defRPr/>
            </a:pPr>
            <a:r>
              <a:rPr lang="ru-RU" sz="3600">
                <a:solidFill>
                  <a:srgbClr val="403152"/>
                </a:solidFill>
                <a:latin typeface="Calibri" pitchFamily="34" charset="0"/>
              </a:rPr>
              <a:t>август 201</a:t>
            </a:r>
            <a:r>
              <a:rPr lang="en-US" sz="3600">
                <a:solidFill>
                  <a:srgbClr val="403152"/>
                </a:solidFill>
                <a:latin typeface="Calibri" pitchFamily="34" charset="0"/>
              </a:rPr>
              <a:t>2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flipH="1">
            <a:off x="2592388" y="1885950"/>
            <a:ext cx="6551612" cy="1743075"/>
          </a:xfrm>
          <a:prstGeom prst="rect">
            <a:avLst/>
          </a:prstGeom>
          <a:gradFill rotWithShape="0">
            <a:gsLst>
              <a:gs pos="0">
                <a:srgbClr val="DDD8C2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7F7F7F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lIns="274320" tIns="274320" rIns="274320" bIns="274320"/>
          <a:lstStyle/>
          <a:p>
            <a:pPr>
              <a:spcAft>
                <a:spcPts val="1000"/>
              </a:spcAft>
              <a:defRPr/>
            </a:pPr>
            <a:r>
              <a:rPr lang="ru-RU" sz="2800">
                <a:solidFill>
                  <a:srgbClr val="403152"/>
                </a:solidFill>
                <a:latin typeface="Bookman Old Style" pitchFamily="18" charset="0"/>
              </a:rPr>
              <a:t>Нелёгкая судьба эконом-класса Московского региона</a:t>
            </a:r>
          </a:p>
          <a:p>
            <a:pPr>
              <a:spcAft>
                <a:spcPts val="1000"/>
              </a:spcAft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flipH="1">
            <a:off x="96838" y="4514850"/>
            <a:ext cx="5160962" cy="1343025"/>
          </a:xfrm>
          <a:prstGeom prst="rect">
            <a:avLst/>
          </a:prstGeom>
          <a:gradFill rotWithShape="0">
            <a:gsLst>
              <a:gs pos="0">
                <a:srgbClr val="DDD8C2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lIns="274320" tIns="274320" rIns="274320" bIns="274320"/>
          <a:lstStyle/>
          <a:p>
            <a:pPr algn="just">
              <a:defRPr/>
            </a:pPr>
            <a:r>
              <a:rPr lang="ru-RU" sz="1600" dirty="0">
                <a:latin typeface="Calibri" pitchFamily="34" charset="0"/>
              </a:rPr>
              <a:t>к.ф.-м.н. </a:t>
            </a:r>
            <a:r>
              <a:rPr lang="ru-RU" sz="1600" i="1" dirty="0">
                <a:latin typeface="Calibri" pitchFamily="34" charset="0"/>
              </a:rPr>
              <a:t>Юрий Кочетков</a:t>
            </a:r>
            <a:endParaRPr lang="ru-RU" sz="16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Calibri" pitchFamily="34" charset="0"/>
              </a:rPr>
              <a:t>независимый аналитик рынка недвижимости</a:t>
            </a:r>
            <a:endParaRPr lang="ru-RU" sz="1600" dirty="0">
              <a:latin typeface="Times New Roman" pitchFamily="18" charset="0"/>
            </a:endParaRPr>
          </a:p>
          <a:p>
            <a:pPr algn="just">
              <a:defRPr/>
            </a:pPr>
            <a:r>
              <a:rPr lang="en-US" sz="1600" dirty="0">
                <a:latin typeface="Calibri" pitchFamily="34" charset="0"/>
              </a:rPr>
              <a:t>http</a:t>
            </a:r>
            <a:r>
              <a:rPr lang="ru-RU" sz="1600" dirty="0">
                <a:latin typeface="Calibri" pitchFamily="34" charset="0"/>
              </a:rPr>
              <a:t>://</a:t>
            </a:r>
            <a:r>
              <a:rPr lang="en-US" sz="1600" dirty="0">
                <a:latin typeface="Calibri" pitchFamily="34" charset="0"/>
              </a:rPr>
              <a:t>www</a:t>
            </a:r>
            <a:r>
              <a:rPr lang="ru-RU" sz="1600" dirty="0">
                <a:latin typeface="Times New Roman" pitchFamily="18" charset="0"/>
              </a:rPr>
              <a:t>.</a:t>
            </a:r>
            <a:r>
              <a:rPr lang="en-US" sz="1600" dirty="0">
                <a:latin typeface="Calibri" pitchFamily="34" charset="0"/>
              </a:rPr>
              <a:t>nepochta</a:t>
            </a:r>
            <a:r>
              <a:rPr lang="ru-RU" sz="1600" dirty="0">
                <a:latin typeface="Times New Roman" pitchFamily="18" charset="0"/>
              </a:rPr>
              <a:t>.</a:t>
            </a:r>
            <a:r>
              <a:rPr lang="en-US" sz="1600" dirty="0">
                <a:latin typeface="Calibri" pitchFamily="34" charset="0"/>
              </a:rPr>
              <a:t>ru</a:t>
            </a:r>
            <a:r>
              <a:rPr lang="ru-RU" sz="1600" dirty="0">
                <a:latin typeface="Calibri" pitchFamily="34" charset="0"/>
              </a:rPr>
              <a:t>/</a:t>
            </a:r>
            <a:r>
              <a:rPr lang="en-US" sz="1600" dirty="0">
                <a:latin typeface="Calibri" pitchFamily="34" charset="0"/>
              </a:rPr>
              <a:t>real</a:t>
            </a:r>
            <a:r>
              <a:rPr lang="ru-RU" sz="1600" dirty="0">
                <a:latin typeface="Calibri" pitchFamily="34" charset="0"/>
              </a:rPr>
              <a:t>/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428875"/>
            <a:ext cx="43275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143000"/>
            <a:ext cx="4319588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714500" y="28575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Подмосковье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715000" y="1785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Москва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786313" y="48577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S, </a:t>
            </a:r>
            <a:r>
              <a:rPr lang="ru-RU"/>
              <a:t>кв.м.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500938" y="3500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S, </a:t>
            </a:r>
            <a:r>
              <a:rPr lang="ru-RU"/>
              <a:t>кв.м.</a:t>
            </a:r>
          </a:p>
        </p:txBody>
      </p:sp>
      <p:sp>
        <p:nvSpPr>
          <p:cNvPr id="10248" name="Заголовок 8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Распределение предложения 1-кмн квартир по площади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928813" y="4786313"/>
            <a:ext cx="1000125" cy="9286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14438" y="4572000"/>
            <a:ext cx="714375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ТЕНДЕНЦИЯ к УМЕНЬШЕНИЮ ПЛОЩАДЕЙ КВАРТИР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-428624" y="3571875"/>
            <a:ext cx="4214812" cy="7143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43063" y="5715000"/>
            <a:ext cx="600075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2489200" y="1905000"/>
            <a:ext cx="5016500" cy="3810000"/>
          </a:xfrm>
          <a:custGeom>
            <a:avLst/>
            <a:gdLst>
              <a:gd name="connsiteX0" fmla="*/ 0 w 5016500"/>
              <a:gd name="connsiteY0" fmla="*/ 3810000 h 3810000"/>
              <a:gd name="connsiteX1" fmla="*/ 393700 w 5016500"/>
              <a:gd name="connsiteY1" fmla="*/ 3390900 h 3810000"/>
              <a:gd name="connsiteX2" fmla="*/ 762000 w 5016500"/>
              <a:gd name="connsiteY2" fmla="*/ 2476500 h 3810000"/>
              <a:gd name="connsiteX3" fmla="*/ 1181100 w 5016500"/>
              <a:gd name="connsiteY3" fmla="*/ 1143000 h 3810000"/>
              <a:gd name="connsiteX4" fmla="*/ 1625600 w 5016500"/>
              <a:gd name="connsiteY4" fmla="*/ 368300 h 3810000"/>
              <a:gd name="connsiteX5" fmla="*/ 2146300 w 5016500"/>
              <a:gd name="connsiteY5" fmla="*/ 38100 h 3810000"/>
              <a:gd name="connsiteX6" fmla="*/ 2641600 w 5016500"/>
              <a:gd name="connsiteY6" fmla="*/ 139700 h 3810000"/>
              <a:gd name="connsiteX7" fmla="*/ 2959100 w 5016500"/>
              <a:gd name="connsiteY7" fmla="*/ 749300 h 3810000"/>
              <a:gd name="connsiteX8" fmla="*/ 3225800 w 5016500"/>
              <a:gd name="connsiteY8" fmla="*/ 1625600 h 3810000"/>
              <a:gd name="connsiteX9" fmla="*/ 3505200 w 5016500"/>
              <a:gd name="connsiteY9" fmla="*/ 2286000 h 3810000"/>
              <a:gd name="connsiteX10" fmla="*/ 3771900 w 5016500"/>
              <a:gd name="connsiteY10" fmla="*/ 2844800 h 3810000"/>
              <a:gd name="connsiteX11" fmla="*/ 4292600 w 5016500"/>
              <a:gd name="connsiteY11" fmla="*/ 3441700 h 3810000"/>
              <a:gd name="connsiteX12" fmla="*/ 4813300 w 5016500"/>
              <a:gd name="connsiteY12" fmla="*/ 3695700 h 3810000"/>
              <a:gd name="connsiteX13" fmla="*/ 5016500 w 5016500"/>
              <a:gd name="connsiteY13" fmla="*/ 37338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16500" h="3810000">
                <a:moveTo>
                  <a:pt x="0" y="3810000"/>
                </a:moveTo>
                <a:cubicBezTo>
                  <a:pt x="133350" y="3711575"/>
                  <a:pt x="266700" y="3613150"/>
                  <a:pt x="393700" y="3390900"/>
                </a:cubicBezTo>
                <a:cubicBezTo>
                  <a:pt x="520700" y="3168650"/>
                  <a:pt x="630767" y="2851150"/>
                  <a:pt x="762000" y="2476500"/>
                </a:cubicBezTo>
                <a:cubicBezTo>
                  <a:pt x="893233" y="2101850"/>
                  <a:pt x="1037167" y="1494367"/>
                  <a:pt x="1181100" y="1143000"/>
                </a:cubicBezTo>
                <a:cubicBezTo>
                  <a:pt x="1325033" y="791633"/>
                  <a:pt x="1464733" y="552450"/>
                  <a:pt x="1625600" y="368300"/>
                </a:cubicBezTo>
                <a:cubicBezTo>
                  <a:pt x="1786467" y="184150"/>
                  <a:pt x="1976967" y="76200"/>
                  <a:pt x="2146300" y="38100"/>
                </a:cubicBezTo>
                <a:cubicBezTo>
                  <a:pt x="2315633" y="0"/>
                  <a:pt x="2506133" y="21167"/>
                  <a:pt x="2641600" y="139700"/>
                </a:cubicBezTo>
                <a:cubicBezTo>
                  <a:pt x="2777067" y="258233"/>
                  <a:pt x="2861733" y="501650"/>
                  <a:pt x="2959100" y="749300"/>
                </a:cubicBezTo>
                <a:cubicBezTo>
                  <a:pt x="3056467" y="996950"/>
                  <a:pt x="3134783" y="1369483"/>
                  <a:pt x="3225800" y="1625600"/>
                </a:cubicBezTo>
                <a:cubicBezTo>
                  <a:pt x="3316817" y="1881717"/>
                  <a:pt x="3414183" y="2082800"/>
                  <a:pt x="3505200" y="2286000"/>
                </a:cubicBezTo>
                <a:cubicBezTo>
                  <a:pt x="3596217" y="2489200"/>
                  <a:pt x="3640667" y="2652183"/>
                  <a:pt x="3771900" y="2844800"/>
                </a:cubicBezTo>
                <a:cubicBezTo>
                  <a:pt x="3903133" y="3037417"/>
                  <a:pt x="4119033" y="3299883"/>
                  <a:pt x="4292600" y="3441700"/>
                </a:cubicBezTo>
                <a:cubicBezTo>
                  <a:pt x="4466167" y="3583517"/>
                  <a:pt x="4692650" y="3647017"/>
                  <a:pt x="4813300" y="3695700"/>
                </a:cubicBezTo>
                <a:cubicBezTo>
                  <a:pt x="4933950" y="3744383"/>
                  <a:pt x="4975225" y="3739091"/>
                  <a:pt x="5016500" y="373380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667000" y="1422400"/>
            <a:ext cx="4876800" cy="3683000"/>
          </a:xfrm>
          <a:custGeom>
            <a:avLst/>
            <a:gdLst>
              <a:gd name="connsiteX0" fmla="*/ 0 w 4876800"/>
              <a:gd name="connsiteY0" fmla="*/ 0 h 3683000"/>
              <a:gd name="connsiteX1" fmla="*/ 368300 w 4876800"/>
              <a:gd name="connsiteY1" fmla="*/ 1181100 h 3683000"/>
              <a:gd name="connsiteX2" fmla="*/ 749300 w 4876800"/>
              <a:gd name="connsiteY2" fmla="*/ 1955800 h 3683000"/>
              <a:gd name="connsiteX3" fmla="*/ 1295400 w 4876800"/>
              <a:gd name="connsiteY3" fmla="*/ 2565400 h 3683000"/>
              <a:gd name="connsiteX4" fmla="*/ 2082800 w 4876800"/>
              <a:gd name="connsiteY4" fmla="*/ 3136900 h 3683000"/>
              <a:gd name="connsiteX5" fmla="*/ 2997200 w 4876800"/>
              <a:gd name="connsiteY5" fmla="*/ 3441700 h 3683000"/>
              <a:gd name="connsiteX6" fmla="*/ 4216400 w 4876800"/>
              <a:gd name="connsiteY6" fmla="*/ 3632200 h 3683000"/>
              <a:gd name="connsiteX7" fmla="*/ 4876800 w 4876800"/>
              <a:gd name="connsiteY7" fmla="*/ 36830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3683000">
                <a:moveTo>
                  <a:pt x="0" y="0"/>
                </a:moveTo>
                <a:cubicBezTo>
                  <a:pt x="121708" y="427566"/>
                  <a:pt x="243417" y="855133"/>
                  <a:pt x="368300" y="1181100"/>
                </a:cubicBezTo>
                <a:cubicBezTo>
                  <a:pt x="493183" y="1507067"/>
                  <a:pt x="594783" y="1725083"/>
                  <a:pt x="749300" y="1955800"/>
                </a:cubicBezTo>
                <a:cubicBezTo>
                  <a:pt x="903817" y="2186517"/>
                  <a:pt x="1073150" y="2368550"/>
                  <a:pt x="1295400" y="2565400"/>
                </a:cubicBezTo>
                <a:cubicBezTo>
                  <a:pt x="1517650" y="2762250"/>
                  <a:pt x="1799167" y="2990850"/>
                  <a:pt x="2082800" y="3136900"/>
                </a:cubicBezTo>
                <a:cubicBezTo>
                  <a:pt x="2366433" y="3282950"/>
                  <a:pt x="2641600" y="3359150"/>
                  <a:pt x="2997200" y="3441700"/>
                </a:cubicBezTo>
                <a:cubicBezTo>
                  <a:pt x="3352800" y="3524250"/>
                  <a:pt x="3903133" y="3591983"/>
                  <a:pt x="4216400" y="3632200"/>
                </a:cubicBezTo>
                <a:cubicBezTo>
                  <a:pt x="4529667" y="3672417"/>
                  <a:pt x="4703233" y="3677708"/>
                  <a:pt x="4876800" y="36830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86250" y="5715000"/>
            <a:ext cx="3725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площадь, полная цена квартиры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75432" y="2153444"/>
            <a:ext cx="2247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число покупателей</a:t>
            </a:r>
          </a:p>
        </p:txBody>
      </p:sp>
      <p:sp>
        <p:nvSpPr>
          <p:cNvPr id="22" name="TextBox 21"/>
          <p:cNvSpPr txBox="1"/>
          <p:nvPr/>
        </p:nvSpPr>
        <p:spPr>
          <a:xfrm rot="4397255">
            <a:off x="1798638" y="2036763"/>
            <a:ext cx="168433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эластичность спроса</a:t>
            </a:r>
          </a:p>
        </p:txBody>
      </p:sp>
      <p:sp>
        <p:nvSpPr>
          <p:cNvPr id="23" name="TextBox 22"/>
          <p:cNvSpPr txBox="1"/>
          <p:nvPr/>
        </p:nvSpPr>
        <p:spPr>
          <a:xfrm rot="18116895">
            <a:off x="1935162" y="4943476"/>
            <a:ext cx="1355725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спрос на метраж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2578100" y="3594100"/>
            <a:ext cx="4878388" cy="2120900"/>
          </a:xfrm>
          <a:custGeom>
            <a:avLst/>
            <a:gdLst>
              <a:gd name="connsiteX0" fmla="*/ 0 w 4878917"/>
              <a:gd name="connsiteY0" fmla="*/ 2120900 h 2120900"/>
              <a:gd name="connsiteX1" fmla="*/ 266700 w 4878917"/>
              <a:gd name="connsiteY1" fmla="*/ 1879600 h 2120900"/>
              <a:gd name="connsiteX2" fmla="*/ 495300 w 4878917"/>
              <a:gd name="connsiteY2" fmla="*/ 1447800 h 2120900"/>
              <a:gd name="connsiteX3" fmla="*/ 723900 w 4878917"/>
              <a:gd name="connsiteY3" fmla="*/ 787400 h 2120900"/>
              <a:gd name="connsiteX4" fmla="*/ 901700 w 4878917"/>
              <a:gd name="connsiteY4" fmla="*/ 190500 h 2120900"/>
              <a:gd name="connsiteX5" fmla="*/ 952500 w 4878917"/>
              <a:gd name="connsiteY5" fmla="*/ 12700 h 2120900"/>
              <a:gd name="connsiteX6" fmla="*/ 1181100 w 4878917"/>
              <a:gd name="connsiteY6" fmla="*/ 266700 h 2120900"/>
              <a:gd name="connsiteX7" fmla="*/ 1574800 w 4878917"/>
              <a:gd name="connsiteY7" fmla="*/ 622300 h 2120900"/>
              <a:gd name="connsiteX8" fmla="*/ 2171700 w 4878917"/>
              <a:gd name="connsiteY8" fmla="*/ 1016000 h 2120900"/>
              <a:gd name="connsiteX9" fmla="*/ 2705100 w 4878917"/>
              <a:gd name="connsiteY9" fmla="*/ 1206500 h 2120900"/>
              <a:gd name="connsiteX10" fmla="*/ 3060700 w 4878917"/>
              <a:gd name="connsiteY10" fmla="*/ 1308100 h 2120900"/>
              <a:gd name="connsiteX11" fmla="*/ 3644900 w 4878917"/>
              <a:gd name="connsiteY11" fmla="*/ 1409700 h 2120900"/>
              <a:gd name="connsiteX12" fmla="*/ 3848100 w 4878917"/>
              <a:gd name="connsiteY12" fmla="*/ 1435100 h 2120900"/>
              <a:gd name="connsiteX13" fmla="*/ 4013200 w 4878917"/>
              <a:gd name="connsiteY13" fmla="*/ 1651000 h 2120900"/>
              <a:gd name="connsiteX14" fmla="*/ 4279900 w 4878917"/>
              <a:gd name="connsiteY14" fmla="*/ 1854200 h 2120900"/>
              <a:gd name="connsiteX15" fmla="*/ 4597400 w 4878917"/>
              <a:gd name="connsiteY15" fmla="*/ 1993900 h 2120900"/>
              <a:gd name="connsiteX16" fmla="*/ 4838700 w 4878917"/>
              <a:gd name="connsiteY16" fmla="*/ 2070100 h 2120900"/>
              <a:gd name="connsiteX17" fmla="*/ 4356100 w 4878917"/>
              <a:gd name="connsiteY17" fmla="*/ 2082800 h 2120900"/>
              <a:gd name="connsiteX18" fmla="*/ 0 w 4878917"/>
              <a:gd name="connsiteY18" fmla="*/ 212090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8917" h="2120900">
                <a:moveTo>
                  <a:pt x="0" y="2120900"/>
                </a:moveTo>
                <a:cubicBezTo>
                  <a:pt x="92075" y="2056341"/>
                  <a:pt x="184150" y="1991783"/>
                  <a:pt x="266700" y="1879600"/>
                </a:cubicBezTo>
                <a:cubicBezTo>
                  <a:pt x="349250" y="1767417"/>
                  <a:pt x="419100" y="1629833"/>
                  <a:pt x="495300" y="1447800"/>
                </a:cubicBezTo>
                <a:cubicBezTo>
                  <a:pt x="571500" y="1265767"/>
                  <a:pt x="656167" y="996950"/>
                  <a:pt x="723900" y="787400"/>
                </a:cubicBezTo>
                <a:cubicBezTo>
                  <a:pt x="791633" y="577850"/>
                  <a:pt x="863600" y="319617"/>
                  <a:pt x="901700" y="190500"/>
                </a:cubicBezTo>
                <a:cubicBezTo>
                  <a:pt x="939800" y="61383"/>
                  <a:pt x="905933" y="0"/>
                  <a:pt x="952500" y="12700"/>
                </a:cubicBezTo>
                <a:cubicBezTo>
                  <a:pt x="999067" y="25400"/>
                  <a:pt x="1077383" y="165100"/>
                  <a:pt x="1181100" y="266700"/>
                </a:cubicBezTo>
                <a:cubicBezTo>
                  <a:pt x="1284817" y="368300"/>
                  <a:pt x="1409700" y="497417"/>
                  <a:pt x="1574800" y="622300"/>
                </a:cubicBezTo>
                <a:cubicBezTo>
                  <a:pt x="1739900" y="747183"/>
                  <a:pt x="1983317" y="918633"/>
                  <a:pt x="2171700" y="1016000"/>
                </a:cubicBezTo>
                <a:cubicBezTo>
                  <a:pt x="2360083" y="1113367"/>
                  <a:pt x="2556933" y="1157817"/>
                  <a:pt x="2705100" y="1206500"/>
                </a:cubicBezTo>
                <a:cubicBezTo>
                  <a:pt x="2853267" y="1255183"/>
                  <a:pt x="2904067" y="1274233"/>
                  <a:pt x="3060700" y="1308100"/>
                </a:cubicBezTo>
                <a:cubicBezTo>
                  <a:pt x="3217333" y="1341967"/>
                  <a:pt x="3513667" y="1388533"/>
                  <a:pt x="3644900" y="1409700"/>
                </a:cubicBezTo>
                <a:cubicBezTo>
                  <a:pt x="3776133" y="1430867"/>
                  <a:pt x="3786717" y="1394883"/>
                  <a:pt x="3848100" y="1435100"/>
                </a:cubicBezTo>
                <a:cubicBezTo>
                  <a:pt x="3909483" y="1475317"/>
                  <a:pt x="3941233" y="1581150"/>
                  <a:pt x="4013200" y="1651000"/>
                </a:cubicBezTo>
                <a:cubicBezTo>
                  <a:pt x="4085167" y="1720850"/>
                  <a:pt x="4182533" y="1797050"/>
                  <a:pt x="4279900" y="1854200"/>
                </a:cubicBezTo>
                <a:cubicBezTo>
                  <a:pt x="4377267" y="1911350"/>
                  <a:pt x="4504267" y="1957917"/>
                  <a:pt x="4597400" y="1993900"/>
                </a:cubicBezTo>
                <a:cubicBezTo>
                  <a:pt x="4690533" y="2029883"/>
                  <a:pt x="4878917" y="2055283"/>
                  <a:pt x="4838700" y="2070100"/>
                </a:cubicBezTo>
                <a:cubicBezTo>
                  <a:pt x="4798483" y="2084917"/>
                  <a:pt x="4356100" y="2082800"/>
                  <a:pt x="4356100" y="2082800"/>
                </a:cubicBezTo>
                <a:lnTo>
                  <a:pt x="0" y="2120900"/>
                </a:lnTo>
                <a:close/>
              </a:path>
            </a:pathLst>
          </a:custGeo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0" name="TextBox 24"/>
          <p:cNvSpPr txBox="1">
            <a:spLocks noChangeArrowheads="1"/>
          </p:cNvSpPr>
          <p:nvPr/>
        </p:nvSpPr>
        <p:spPr bwMode="auto">
          <a:xfrm>
            <a:off x="4286250" y="50006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СДЕЛКИ</a:t>
            </a:r>
          </a:p>
        </p:txBody>
      </p:sp>
      <p:sp>
        <p:nvSpPr>
          <p:cNvPr id="12301" name="TextBox 25"/>
          <p:cNvSpPr txBox="1">
            <a:spLocks noChangeArrowheads="1"/>
          </p:cNvSpPr>
          <p:nvPr/>
        </p:nvSpPr>
        <p:spPr bwMode="auto">
          <a:xfrm>
            <a:off x="3643313" y="2857500"/>
            <a:ext cx="1928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Arial Narrow" pitchFamily="34" charset="0"/>
              </a:rPr>
              <a:t>нет платеже-способного спроса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УГРОЗА ПЕРЕПРОИЗВОДСТВА </a:t>
            </a: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в ЭКОНОМ-КЛАССЕ ПОДМОСКОВЬЯ?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43188" y="1143000"/>
          <a:ext cx="5857886" cy="2678955"/>
        </p:xfrm>
        <a:graphic>
          <a:graphicData uri="http://schemas.openxmlformats.org/drawingml/2006/table">
            <a:tbl>
              <a:tblPr/>
              <a:tblGrid>
                <a:gridCol w="3480078"/>
                <a:gridCol w="2377808"/>
              </a:tblGrid>
              <a:tr h="294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Тыс. кв.метров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2F8"/>
                    </a:solidFill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Ввод многоэтажного жилья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г.)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~ 3 700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Единомоментная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экспозиция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3 000 - 3 500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87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Текущее поглощение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год)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3 300 – 3 500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sp>
        <p:nvSpPr>
          <p:cNvPr id="13331" name="TextBox 4"/>
          <p:cNvSpPr txBox="1">
            <a:spLocks noChangeArrowheads="1"/>
          </p:cNvSpPr>
          <p:nvPr/>
        </p:nvSpPr>
        <p:spPr bwMode="auto">
          <a:xfrm>
            <a:off x="642938" y="4143375"/>
            <a:ext cx="5786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/>
              <a:t> предложение умеет балансироваться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/>
              <a:t> есть резервы спроса в бюджетном сегменте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/>
              <a:t> Шойгу – фактор ограничения Пдм стройки в целом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/>
              <a:t> нехватка альтернативного предложения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Динамика цены и объема предложения за 2011-2012гг. (Подмосковье)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142984"/>
          <a:ext cx="814393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5072063" y="2500313"/>
            <a:ext cx="1071562" cy="1071562"/>
          </a:xfrm>
          <a:prstGeom prst="ellipse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ПАДЕНИЕ ТЕМПОВ РЕАЛИЗАЦИИ ВО 2-М КВАРТАЛЕ 2012г.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2285992"/>
          <a:ext cx="742955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42938" y="1357313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Рост с 66,5 до 72 тыс.руб./кв.м. (+8,3%) =</a:t>
            </a:r>
            <a:r>
              <a:rPr lang="en-US"/>
              <a:t>&gt; </a:t>
            </a:r>
          </a:p>
          <a:p>
            <a:pPr algn="ctr"/>
            <a:r>
              <a:rPr lang="ru-RU"/>
              <a:t>падение реализации с 330 до 202 тыс.кв.м./мес. (-39%)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image001"/>
          <p:cNvSpPr>
            <a:spLocks noChangeAspect="1" noChangeArrowheads="1"/>
          </p:cNvSpPr>
          <p:nvPr/>
        </p:nvSpPr>
        <p:spPr bwMode="auto">
          <a:xfrm>
            <a:off x="155575" y="-1241425"/>
            <a:ext cx="5334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AutoShape 4" descr="image001"/>
          <p:cNvSpPr>
            <a:spLocks noChangeAspect="1" noChangeArrowheads="1"/>
          </p:cNvSpPr>
          <p:nvPr/>
        </p:nvSpPr>
        <p:spPr bwMode="auto">
          <a:xfrm>
            <a:off x="155575" y="-1241425"/>
            <a:ext cx="5334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6" descr="image001"/>
          <p:cNvSpPr>
            <a:spLocks noChangeAspect="1" noChangeArrowheads="1"/>
          </p:cNvSpPr>
          <p:nvPr/>
        </p:nvSpPr>
        <p:spPr bwMode="auto">
          <a:xfrm>
            <a:off x="155575" y="-1241425"/>
            <a:ext cx="5334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481138"/>
            <a:ext cx="7991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ЭКОНОМ, КОТОРЫЙ ПОГУБИТ САМ СЕБЯ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mtClean="0">
                <a:solidFill>
                  <a:schemeClr val="accent4">
                    <a:lumMod val="75000"/>
                  </a:schemeClr>
                </a:solidFill>
              </a:rPr>
              <a:t>МЕЧТЫ об ЭКОНОМ-БУДУЩЕМ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71500" y="1214438"/>
            <a:ext cx="80010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Сознательный отказ от высотной и высокоплотной застройки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Мышление жилой средой, а не продаваемыми объемами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Создание малых городов, а не отдельных микрорайонов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 Связывание сегментов жилья и производства (ритейла)</a:t>
            </a:r>
          </a:p>
          <a:p>
            <a:pPr algn="just">
              <a:buFontTx/>
              <a:buChar char="•"/>
            </a:pP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 sz="1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5" descr="http://farm3.static.flickr.com/2010/1805799180_1929b4d36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429000"/>
            <a:ext cx="52181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mtClean="0">
                <a:solidFill>
                  <a:schemeClr val="accent4">
                    <a:lumMod val="75000"/>
                  </a:schemeClr>
                </a:solidFill>
              </a:rPr>
              <a:t>ПОРТРЕТ ОКОЛОМОСКОВСКОГО «ЭКОНОМА»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1225"/>
            <a:ext cx="716756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mtClean="0">
                <a:solidFill>
                  <a:schemeClr val="accent4">
                    <a:lumMod val="75000"/>
                  </a:schemeClr>
                </a:solidFill>
              </a:rPr>
              <a:t>«ЭКОНОМ» ПРОТИВ «СРЕДНЕГО КЛАССА»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1225"/>
            <a:ext cx="716756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1 5"/>
          <p:cNvSpPr/>
          <p:nvPr/>
        </p:nvSpPr>
        <p:spPr>
          <a:xfrm>
            <a:off x="6500813" y="1571625"/>
            <a:ext cx="1357312" cy="642938"/>
          </a:xfrm>
          <a:prstGeom prst="borderCallout1">
            <a:avLst>
              <a:gd name="adj1" fmla="val 54305"/>
              <a:gd name="adj2" fmla="val -4590"/>
              <a:gd name="adj3" fmla="val 199413"/>
              <a:gd name="adj4" fmla="val -30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ВАЗ-2106</a:t>
            </a:r>
          </a:p>
        </p:txBody>
      </p:sp>
      <p:sp>
        <p:nvSpPr>
          <p:cNvPr id="7" name="Выноска 1 6"/>
          <p:cNvSpPr/>
          <p:nvPr/>
        </p:nvSpPr>
        <p:spPr>
          <a:xfrm>
            <a:off x="3786188" y="1071563"/>
            <a:ext cx="1357312" cy="642937"/>
          </a:xfrm>
          <a:prstGeom prst="borderCallout1">
            <a:avLst>
              <a:gd name="adj1" fmla="val 54305"/>
              <a:gd name="adj2" fmla="val -4590"/>
              <a:gd name="adj3" fmla="val 140154"/>
              <a:gd name="adj4" fmla="val -63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/>
              <a:t>ВАЗ-21012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529113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214688"/>
            <a:ext cx="40941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ЭКОНОМ-КЛАСС ЛОНДОНА </a:t>
            </a:r>
            <a:b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(Кубитт-таун и Боундари эстейт)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raphics8.nytimes.com/images/2007/10/12/nyregion/13levittown.CA04.s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857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4">
                    <a:lumMod val="75000"/>
                  </a:schemeClr>
                </a:solidFill>
              </a:rPr>
              <a:t>ЭКОНОМ-КЛАСС АМЕРИКИ </a:t>
            </a:r>
            <a:br>
              <a:rPr lang="ru-RU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>
                <a:solidFill>
                  <a:schemeClr val="accent4">
                    <a:lumMod val="75000"/>
                  </a:schemeClr>
                </a:solidFill>
              </a:rPr>
              <a:t>(Левиттаун)</a:t>
            </a:r>
            <a:endParaRPr lang="ru-RU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965450"/>
            <a:ext cx="350043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chaelwolf H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71688"/>
            <a:ext cx="457041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642938"/>
            <a:ext cx="37592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49291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ЭКОНОМ-КЛАСС КИТАЙ </a:t>
            </a:r>
            <a:b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(Гонконг)</a:t>
            </a: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92175"/>
            <a:ext cx="7215187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mtClean="0">
                <a:solidFill>
                  <a:schemeClr val="accent4">
                    <a:lumMod val="75000"/>
                  </a:schemeClr>
                </a:solidFill>
              </a:rPr>
              <a:t>ПОДМОСКОВНАЯ ЗАСТРОЙКА 12-15 ЛЕТ НАЗАД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928670"/>
          <a:ext cx="842968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ВВОД КОММЕРЧЕСКОГО ЖИЛЬЯ В МОСКОВСКОМ РЕГИОНЕ (ТЫС.КВ.М./ГОД)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2571744"/>
          <a:ext cx="85011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chemeClr val="accent4">
                    <a:lumMod val="75000"/>
                  </a:schemeClr>
                </a:solidFill>
              </a:rPr>
              <a:t>ПЕРЕТЕКАНИЕ ЭКОНОМ-КЛАССА из МОСКВЫ в ПОДМОСКОВЬЕ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" name="Выноска 2 6"/>
          <p:cNvSpPr/>
          <p:nvPr/>
        </p:nvSpPr>
        <p:spPr>
          <a:xfrm>
            <a:off x="714375" y="2143125"/>
            <a:ext cx="1357313" cy="428625"/>
          </a:xfrm>
          <a:prstGeom prst="borderCallout2">
            <a:avLst>
              <a:gd name="adj1" fmla="val 58750"/>
              <a:gd name="adj2" fmla="val 99321"/>
              <a:gd name="adj3" fmla="val 134305"/>
              <a:gd name="adj4" fmla="val 123579"/>
              <a:gd name="adj5" fmla="val 743607"/>
              <a:gd name="adj6" fmla="val 1615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2Б и 8мкр.Химок</a:t>
            </a:r>
            <a:endParaRPr lang="ru-RU" sz="12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(П-44Т)</a:t>
            </a:r>
          </a:p>
        </p:txBody>
      </p:sp>
      <p:sp>
        <p:nvSpPr>
          <p:cNvPr id="9" name="Выноска 2 8"/>
          <p:cNvSpPr/>
          <p:nvPr/>
        </p:nvSpPr>
        <p:spPr>
          <a:xfrm>
            <a:off x="1071563" y="1571625"/>
            <a:ext cx="1357312" cy="428625"/>
          </a:xfrm>
          <a:prstGeom prst="borderCallout2">
            <a:avLst>
              <a:gd name="adj1" fmla="val 58750"/>
              <a:gd name="adj2" fmla="val 99321"/>
              <a:gd name="adj3" fmla="val 131342"/>
              <a:gd name="adj4" fmla="val 145099"/>
              <a:gd name="adj5" fmla="val 832496"/>
              <a:gd name="adj6" fmla="val 1877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Мкр.Кутузовский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(П-3М)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1571625" y="1000125"/>
            <a:ext cx="1643063" cy="428625"/>
          </a:xfrm>
          <a:prstGeom prst="borderCallout2">
            <a:avLst>
              <a:gd name="adj1" fmla="val 58750"/>
              <a:gd name="adj2" fmla="val 99321"/>
              <a:gd name="adj3" fmla="val 134305"/>
              <a:gd name="adj4" fmla="val 123579"/>
              <a:gd name="adj5" fmla="val 912494"/>
              <a:gd name="adj6" fmla="val 1628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Новокуркино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(КОПЭ)</a:t>
            </a:r>
          </a:p>
        </p:txBody>
      </p:sp>
      <p:sp>
        <p:nvSpPr>
          <p:cNvPr id="11" name="Выноска 2 10"/>
          <p:cNvSpPr/>
          <p:nvPr/>
        </p:nvSpPr>
        <p:spPr>
          <a:xfrm>
            <a:off x="4714875" y="1285875"/>
            <a:ext cx="1643063" cy="428625"/>
          </a:xfrm>
          <a:prstGeom prst="borderCallout2">
            <a:avLst>
              <a:gd name="adj1" fmla="val 49861"/>
              <a:gd name="adj2" fmla="val -5026"/>
              <a:gd name="adj3" fmla="val 131342"/>
              <a:gd name="adj4" fmla="val -21734"/>
              <a:gd name="adj5" fmla="val 820643"/>
              <a:gd name="adj6" fmla="val 152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Мкр.1  Мая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(П-44Т)</a:t>
            </a:r>
          </a:p>
        </p:txBody>
      </p:sp>
      <p:sp>
        <p:nvSpPr>
          <p:cNvPr id="12" name="Выноска 2 11"/>
          <p:cNvSpPr/>
          <p:nvPr/>
        </p:nvSpPr>
        <p:spPr>
          <a:xfrm>
            <a:off x="4143375" y="785813"/>
            <a:ext cx="1643063" cy="428625"/>
          </a:xfrm>
          <a:prstGeom prst="borderCallout2">
            <a:avLst>
              <a:gd name="adj1" fmla="val 49861"/>
              <a:gd name="adj2" fmla="val -5026"/>
              <a:gd name="adj3" fmla="val 131342"/>
              <a:gd name="adj4" fmla="val -21734"/>
              <a:gd name="adj5" fmla="val 915458"/>
              <a:gd name="adj6" fmla="val 190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Павшинская пойма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(И-155, П-44Т)</a:t>
            </a:r>
          </a:p>
        </p:txBody>
      </p:sp>
      <p:sp>
        <p:nvSpPr>
          <p:cNvPr id="13" name="Выноска 2 12"/>
          <p:cNvSpPr/>
          <p:nvPr/>
        </p:nvSpPr>
        <p:spPr>
          <a:xfrm>
            <a:off x="5143500" y="1857375"/>
            <a:ext cx="1643063" cy="428625"/>
          </a:xfrm>
          <a:prstGeom prst="borderCallout2">
            <a:avLst>
              <a:gd name="adj1" fmla="val 49861"/>
              <a:gd name="adj2" fmla="val -5026"/>
              <a:gd name="adj3" fmla="val 131342"/>
              <a:gd name="adj4" fmla="val -21734"/>
              <a:gd name="adj5" fmla="val 693237"/>
              <a:gd name="adj6" fmla="val 6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Мкр.Московский</a:t>
            </a:r>
          </a:p>
          <a:p>
            <a:pPr algn="ctr">
              <a:defRPr/>
            </a:pPr>
            <a:r>
              <a:rPr lang="ru-RU" sz="1200">
                <a:solidFill>
                  <a:schemeClr val="tx1"/>
                </a:solidFill>
              </a:rPr>
              <a:t>(П-3М. КОПЭ)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329</Words>
  <Application>Microsoft Office PowerPoint</Application>
  <PresentationFormat>Экран (4:3)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Bookman Old Style</vt:lpstr>
      <vt:lpstr>Times New Roman</vt:lpstr>
      <vt:lpstr>Arial Narrow</vt:lpstr>
      <vt:lpstr>Wingdings</vt:lpstr>
      <vt:lpstr>Тема Office</vt:lpstr>
      <vt:lpstr>Слайд 1</vt:lpstr>
      <vt:lpstr>ПОРТРЕТ ОКОЛОМОСКОВСКОГО «ЭКОНОМА» </vt:lpstr>
      <vt:lpstr>«ЭКОНОМ» ПРОТИВ «СРЕДНЕГО КЛАССА» </vt:lpstr>
      <vt:lpstr>ЭКОНОМ-КЛАСС ЛОНДОНА  (Кубитт-таун и Боундари эстейт)</vt:lpstr>
      <vt:lpstr>Слайд 5</vt:lpstr>
      <vt:lpstr>ЭКОНОМ-КЛАСС КИТАЙ  (Гонконг)</vt:lpstr>
      <vt:lpstr>ПОДМОСКОВНАЯ ЗАСТРОЙКА 12-15 ЛЕТ НАЗАД </vt:lpstr>
      <vt:lpstr>ВВОД КОММЕРЧЕСКОГО ЖИЛЬЯ В МОСКОВСКОМ РЕГИОНЕ (ТЫС.КВ.М./ГОД) </vt:lpstr>
      <vt:lpstr>ПЕРЕТЕКАНИЕ ЭКОНОМ-КЛАССА из МОСКВЫ в ПОДМОСКОВЬЕ </vt:lpstr>
      <vt:lpstr>Распределение предложения 1-кмн квартир по площади</vt:lpstr>
      <vt:lpstr>ТЕНДЕНЦИЯ к УМЕНЬШЕНИЮ ПЛОЩАДЕЙ КВАРТИР </vt:lpstr>
      <vt:lpstr>УГРОЗА ПЕРЕПРОИЗВОДСТВА в ЭКОНОМ-КЛАССЕ ПОДМОСКОВЬЯ?</vt:lpstr>
      <vt:lpstr>Динамика цены и объема предложения за 2011-2012гг. (Подмосковье) </vt:lpstr>
      <vt:lpstr>ПАДЕНИЕ ТЕМПОВ РЕАЛИЗАЦИИ ВО 2-М КВАРТАЛЕ 2012г.</vt:lpstr>
      <vt:lpstr>ЭКОНОМ, КОТОРЫЙ ПОГУБИТ САМ СЕБЯ</vt:lpstr>
      <vt:lpstr>МЕЧТЫ об ЭКОНОМ-БУДУЩЕМ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385</cp:revision>
  <dcterms:created xsi:type="dcterms:W3CDTF">2010-08-13T13:47:22Z</dcterms:created>
  <dcterms:modified xsi:type="dcterms:W3CDTF">2012-08-29T06:53:58Z</dcterms:modified>
</cp:coreProperties>
</file>